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sldIdLst>
    <p:sldId id="256" r:id="rId2"/>
    <p:sldId id="269" r:id="rId3"/>
    <p:sldId id="274" r:id="rId4"/>
    <p:sldId id="258" r:id="rId5"/>
    <p:sldId id="275" r:id="rId6"/>
    <p:sldId id="257" r:id="rId7"/>
    <p:sldId id="259" r:id="rId8"/>
    <p:sldId id="260" r:id="rId9"/>
    <p:sldId id="264" r:id="rId10"/>
    <p:sldId id="262" r:id="rId11"/>
    <p:sldId id="270" r:id="rId12"/>
    <p:sldId id="271" r:id="rId13"/>
    <p:sldId id="272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75" d="100"/>
          <a:sy n="75" d="100"/>
        </p:scale>
        <p:origin x="-1140" y="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GB"/>
  <c:chart>
    <c:autoTitleDeleted val="1"/>
    <c:plotArea>
      <c:layout>
        <c:manualLayout>
          <c:layoutTarget val="inner"/>
          <c:xMode val="edge"/>
          <c:yMode val="edge"/>
          <c:x val="0.10729180537576442"/>
          <c:y val="0.10537413549319968"/>
          <c:w val="0.80565092858196752"/>
          <c:h val="0.53105966552760753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Mobile only web users</c:v>
                </c:pt>
              </c:strCache>
            </c:strRef>
          </c:tx>
          <c:dLbls>
            <c:txPr>
              <a:bodyPr/>
              <a:lstStyle/>
              <a:p>
                <a:pPr>
                  <a:defRPr lang="en-US"/>
                </a:pPr>
                <a:endParaRPr lang="en-US"/>
              </a:p>
            </c:txPr>
            <c:showVal val="1"/>
          </c:dLbls>
          <c:cat>
            <c:strRef>
              <c:f>Sheet1!$A$2:$A$5</c:f>
              <c:strCache>
                <c:ptCount val="4"/>
                <c:pt idx="0">
                  <c:v>US/UK</c:v>
                </c:pt>
                <c:pt idx="1">
                  <c:v>China</c:v>
                </c:pt>
                <c:pt idx="2">
                  <c:v>India</c:v>
                </c:pt>
                <c:pt idx="3">
                  <c:v>Egypt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0.25</c:v>
                </c:pt>
                <c:pt idx="1">
                  <c:v>0.30000000000000032</c:v>
                </c:pt>
                <c:pt idx="2">
                  <c:v>0.59000000000000064</c:v>
                </c:pt>
                <c:pt idx="3">
                  <c:v>0.70000000000000062</c:v>
                </c:pt>
              </c:numCache>
            </c:numRef>
          </c:val>
        </c:ser>
        <c:dLbls>
          <c:showVal val="1"/>
        </c:dLbls>
        <c:gapWidth val="75"/>
        <c:axId val="42855424"/>
        <c:axId val="54440320"/>
      </c:barChart>
      <c:catAx>
        <c:axId val="42855424"/>
        <c:scaling>
          <c:orientation val="minMax"/>
        </c:scaling>
        <c:axPos val="b"/>
        <c:numFmt formatCode="m/d/yyyy" sourceLinked="1"/>
        <c:majorTickMark val="none"/>
        <c:tickLblPos val="nextTo"/>
        <c:txPr>
          <a:bodyPr/>
          <a:lstStyle/>
          <a:p>
            <a:pPr>
              <a:defRPr lang="en-US"/>
            </a:pPr>
            <a:endParaRPr lang="en-US"/>
          </a:p>
        </c:txPr>
        <c:crossAx val="54440320"/>
        <c:crosses val="autoZero"/>
        <c:auto val="1"/>
        <c:lblAlgn val="ctr"/>
        <c:lblOffset val="100"/>
      </c:catAx>
      <c:valAx>
        <c:axId val="54440320"/>
        <c:scaling>
          <c:orientation val="minMax"/>
        </c:scaling>
        <c:axPos val="l"/>
        <c:numFmt formatCode="0%" sourceLinked="1"/>
        <c:majorTickMark val="none"/>
        <c:tickLblPos val="nextTo"/>
        <c:txPr>
          <a:bodyPr/>
          <a:lstStyle/>
          <a:p>
            <a:pPr>
              <a:defRPr lang="en-US"/>
            </a:pPr>
            <a:endParaRPr lang="en-US"/>
          </a:p>
        </c:txPr>
        <c:crossAx val="42855424"/>
        <c:crosses val="autoZero"/>
        <c:crossBetween val="between"/>
      </c:valAx>
    </c:plotArea>
    <c:legend>
      <c:legendPos val="b"/>
      <c:layout/>
      <c:txPr>
        <a:bodyPr/>
        <a:lstStyle/>
        <a:p>
          <a:pPr>
            <a:defRPr lang="en-US"/>
          </a:pPr>
          <a:endParaRPr lang="en-US"/>
        </a:p>
      </c:txPr>
    </c:legend>
    <c:plotVisOnly val="1"/>
    <c:dispBlanksAs val="zero"/>
  </c:chart>
  <c:spPr>
    <a:ln>
      <a:solidFill>
        <a:schemeClr val="tx2">
          <a:lumMod val="75000"/>
        </a:schemeClr>
      </a:solidFill>
    </a:ln>
  </c:spPr>
  <c:txPr>
    <a:bodyPr/>
    <a:lstStyle/>
    <a:p>
      <a:pPr>
        <a:defRPr sz="1800"/>
      </a:pPr>
      <a:endParaRPr lang="en-US"/>
    </a:p>
  </c:txPr>
  <c:externalData r:id="rId1"/>
</c:chartSpace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811E1F18-8344-497C-AAB6-E06FED38CE34}" type="datetimeFigureOut">
              <a:rPr lang="en-US" smtClean="0"/>
              <a:pPr/>
              <a:t>5/5/2016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3648" y="4343400"/>
            <a:ext cx="7242048" cy="1143000"/>
          </a:xfrm>
        </p:spPr>
        <p:txBody>
          <a:bodyPr>
            <a:noAutofit/>
          </a:bodyPr>
          <a:lstStyle/>
          <a:p>
            <a:r>
              <a:rPr lang="en-US" sz="9600" dirty="0" smtClean="0">
                <a:solidFill>
                  <a:srgbClr val="FFFF00"/>
                </a:solidFill>
                <a:latin typeface="+mn-lt"/>
              </a:rPr>
              <a:t>Bootstrap</a:t>
            </a:r>
            <a:endParaRPr lang="en-US" sz="9600" dirty="0">
              <a:solidFill>
                <a:srgbClr val="FFFF00"/>
              </a:solidFill>
              <a:latin typeface="+mn-lt"/>
            </a:endParaRPr>
          </a:p>
        </p:txBody>
      </p:sp>
      <p:sp>
        <p:nvSpPr>
          <p:cNvPr id="6" name="Subtitle 3"/>
          <p:cNvSpPr>
            <a:spLocks noGrp="1"/>
          </p:cNvSpPr>
          <p:nvPr>
            <p:ph type="subTitle" idx="1"/>
          </p:nvPr>
        </p:nvSpPr>
        <p:spPr>
          <a:xfrm>
            <a:off x="4267200" y="5562600"/>
            <a:ext cx="3968496" cy="505264"/>
          </a:xfrm>
        </p:spPr>
        <p:txBody>
          <a:bodyPr>
            <a:noAutofit/>
          </a:bodyPr>
          <a:lstStyle/>
          <a:p>
            <a:r>
              <a:rPr lang="en-US" sz="2400" b="1" dirty="0" smtClean="0"/>
              <a:t>By : Dr. </a:t>
            </a:r>
            <a:r>
              <a:rPr lang="en-US" sz="2400" b="1" dirty="0" err="1" smtClean="0"/>
              <a:t>Naveen</a:t>
            </a:r>
            <a:r>
              <a:rPr lang="en-US" sz="2400" b="1" dirty="0" smtClean="0"/>
              <a:t> Tewari</a:t>
            </a:r>
            <a:endParaRPr lang="en-US" sz="2400" b="1" dirty="0"/>
          </a:p>
        </p:txBody>
      </p:sp>
      <p:pic>
        <p:nvPicPr>
          <p:cNvPr id="1027" name="Picture 3" descr="C:\Users\Harshit\Desktop\glass_2.5x4.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1896" y="695468"/>
            <a:ext cx="7543800" cy="32669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371600"/>
            <a:ext cx="8686800" cy="18288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/>
              <a:t>A navigation bar is a navigation header that is placed at the top of the page.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With Bootstrap, a navigation bar can extend or collapse, depending on the screen size.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A standard navigation bar is created with </a:t>
            </a:r>
            <a:r>
              <a:rPr lang="en-US" sz="1800" dirty="0" smtClean="0">
                <a:solidFill>
                  <a:srgbClr val="C00000"/>
                </a:solidFill>
              </a:rPr>
              <a:t>&lt;</a:t>
            </a:r>
            <a:r>
              <a:rPr lang="en-US" sz="1800" dirty="0" err="1" smtClean="0">
                <a:solidFill>
                  <a:srgbClr val="C00000"/>
                </a:solidFill>
              </a:rPr>
              <a:t>nav</a:t>
            </a:r>
            <a:r>
              <a:rPr lang="en-US" sz="1800" dirty="0" smtClean="0">
                <a:solidFill>
                  <a:srgbClr val="C00000"/>
                </a:solidFill>
              </a:rPr>
              <a:t> class="</a:t>
            </a:r>
            <a:r>
              <a:rPr lang="en-US" sz="1800" dirty="0" err="1" smtClean="0">
                <a:solidFill>
                  <a:srgbClr val="C00000"/>
                </a:solidFill>
              </a:rPr>
              <a:t>navbar</a:t>
            </a:r>
            <a:r>
              <a:rPr lang="en-US" sz="1800" dirty="0" smtClean="0">
                <a:solidFill>
                  <a:srgbClr val="C00000"/>
                </a:solidFill>
              </a:rPr>
              <a:t>  </a:t>
            </a:r>
            <a:r>
              <a:rPr lang="en-US" sz="1800" dirty="0" err="1" smtClean="0">
                <a:solidFill>
                  <a:srgbClr val="C00000"/>
                </a:solidFill>
              </a:rPr>
              <a:t>navbar</a:t>
            </a:r>
            <a:r>
              <a:rPr lang="en-US" sz="1800" dirty="0" smtClean="0">
                <a:solidFill>
                  <a:srgbClr val="C00000"/>
                </a:solidFill>
              </a:rPr>
              <a:t>-default"&gt;.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9600" y="3124200"/>
            <a:ext cx="5638800" cy="33239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-default"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 class="container-fluid"&gt;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&lt;div 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-header"&gt;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&lt;a 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-brand"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WebSiteName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navbar-nav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class="active"&gt;&lt;a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="#"&gt;Home&lt;/a&gt;&lt;/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="#"&gt;Page 1&lt;/a&gt;&lt;/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="#"&gt;Page 2&lt;/a&gt;&lt;/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="#"&gt;Page 3&lt;/a&gt;&lt;/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endParaRPr lang="en-US" sz="14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762000"/>
            <a:ext cx="41148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 </a:t>
            </a:r>
            <a:r>
              <a:rPr lang="en-US" sz="32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Nav</a:t>
            </a:r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-bars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 l="1757" t="62500" r="64275" b="29166"/>
          <a:stretch>
            <a:fillRect/>
          </a:stretch>
        </p:blipFill>
        <p:spPr bwMode="auto">
          <a:xfrm>
            <a:off x="3657600" y="5714999"/>
            <a:ext cx="5181600" cy="7147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752600"/>
            <a:ext cx="8686800" cy="533400"/>
          </a:xfrm>
        </p:spPr>
        <p:txBody>
          <a:bodyPr>
            <a:normAutofit/>
          </a:bodyPr>
          <a:lstStyle/>
          <a:p>
            <a:r>
              <a:rPr lang="en-US" sz="1800" dirty="0" smtClean="0"/>
              <a:t>Bootstrap provides seven styles of buttons: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67056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 </a:t>
            </a:r>
            <a:r>
              <a:rPr lang="en-US" sz="3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Buttons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591546" y="2438400"/>
            <a:ext cx="8019054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-default"&gt;Default&lt;/button&gt;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-primary"&gt;Primary&lt;/button&gt;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-success"&gt;Success&lt;/button&gt;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-info"&gt;Info&lt;/button&gt;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-warning"&gt;Warning&lt;/button&gt;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-danger"&gt;Danger&lt;/button&gt;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-link"&gt;Link&lt;/button&gt;</a:t>
            </a:r>
            <a:endParaRPr lang="en-US" sz="16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l="18155" t="59375" r="42021" b="33333"/>
          <a:stretch>
            <a:fillRect/>
          </a:stretch>
        </p:blipFill>
        <p:spPr bwMode="auto">
          <a:xfrm>
            <a:off x="609600" y="4800600"/>
            <a:ext cx="8142514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676400"/>
            <a:ext cx="8458200" cy="9906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Bootstrap provides 200 </a:t>
            </a:r>
            <a:r>
              <a:rPr lang="en-US" sz="2000" dirty="0" err="1" smtClean="0"/>
              <a:t>glyphicons</a:t>
            </a:r>
            <a:r>
              <a:rPr lang="en-US" sz="20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1800" dirty="0" err="1" smtClean="0"/>
              <a:t>Glyphicons</a:t>
            </a:r>
            <a:r>
              <a:rPr lang="en-US" sz="1800" dirty="0" smtClean="0"/>
              <a:t> can be used in text, buttons, toolbars, navigation, forms, etc.</a:t>
            </a:r>
          </a:p>
          <a:p>
            <a:pPr>
              <a:lnSpc>
                <a:spcPct val="150000"/>
              </a:lnSpc>
            </a:pPr>
            <a:endParaRPr lang="en-US" sz="1800" dirty="0" smtClean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838200"/>
            <a:ext cx="43434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 </a:t>
            </a:r>
            <a:r>
              <a:rPr lang="en-US" sz="32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Glyphicons</a:t>
            </a:r>
            <a:endParaRPr lang="en-US" sz="32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4800" y="2895600"/>
            <a:ext cx="8077200" cy="73866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&lt;p&gt;Envelope icon: &lt;span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-envelope"&gt;&lt;/span&gt;&lt;/p&gt; 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&lt;p&gt;Search icon: &lt;span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-search"&gt;&lt;/span&gt;&lt;/p&gt;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&lt;p&gt;Print icon: &lt;span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-print"&gt;&lt;/span&gt;&lt;/p&gt;</a:t>
            </a:r>
            <a:endParaRPr lang="en-US" sz="14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/>
          <a:srcRect l="6662" t="62500" r="83968" b="26042"/>
          <a:stretch>
            <a:fillRect/>
          </a:stretch>
        </p:blipFill>
        <p:spPr bwMode="auto">
          <a:xfrm>
            <a:off x="457200" y="4114800"/>
            <a:ext cx="2105891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600200"/>
            <a:ext cx="7696200" cy="609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/>
              <a:t>Form controls automatically receive some global styling with Bootstrap: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48006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 Forms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2133600"/>
            <a:ext cx="8382000" cy="317009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 role="form"&gt;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&lt;div class="form-group"&gt;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&lt;label for="email"&gt;Email address:&lt;/label&gt;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&lt;input type="email" class="form-control" id="email"&gt;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&lt;/div&gt;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&lt;div class="form-group"&gt;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&lt;label for="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pwd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"&gt;Password:&lt;/label&gt;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&lt;input type="password" class="form-control" id="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pwd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&lt;/div&gt;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&lt;div class="checkbox"&gt;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&lt;label&gt;&lt;input type="checkbox"&gt; Remember me&lt;/label&gt;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&lt;/div&gt;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&lt;button type="submit"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-default"&gt;Submit&lt;/button&gt;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/>
          <a:srcRect l="5271" t="61459" r="57833" b="18750"/>
          <a:stretch>
            <a:fillRect/>
          </a:stretch>
        </p:blipFill>
        <p:spPr bwMode="auto">
          <a:xfrm>
            <a:off x="685800" y="5410200"/>
            <a:ext cx="48006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038600" y="4800600"/>
            <a:ext cx="4419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+mj-lt"/>
              </a:rPr>
              <a:t>THANK YOU</a:t>
            </a:r>
            <a:endParaRPr lang="en-US" sz="6600" b="1" dirty="0">
              <a:latin typeface="+mj-lt"/>
            </a:endParaRPr>
          </a:p>
        </p:txBody>
      </p:sp>
      <p:pic>
        <p:nvPicPr>
          <p:cNvPr id="8" name="Picture 3" descr="C:\Users\Harshit\Desktop\glass_2.5x4.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143000"/>
            <a:ext cx="8247626" cy="35717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5333" y="346264"/>
            <a:ext cx="8371467" cy="186204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002060"/>
                </a:solidFill>
              </a:rPr>
              <a:t>State of </a:t>
            </a:r>
            <a:r>
              <a:rPr lang="en-US" sz="11500" dirty="0" smtClean="0">
                <a:solidFill>
                  <a:srgbClr val="C00000"/>
                </a:solidFill>
              </a:rPr>
              <a:t>web</a:t>
            </a:r>
            <a:r>
              <a:rPr lang="en-US" sz="6000" dirty="0" smtClean="0">
                <a:solidFill>
                  <a:srgbClr val="002060"/>
                </a:solidFill>
              </a:rPr>
              <a:t> today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2209800"/>
            <a:ext cx="7010400" cy="4238596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5333" y="346264"/>
            <a:ext cx="6847467" cy="201593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2500" dirty="0">
                <a:solidFill>
                  <a:srgbClr val="C00000"/>
                </a:solidFill>
              </a:rPr>
              <a:t>m</a:t>
            </a:r>
            <a:r>
              <a:rPr lang="en-US" sz="12500" dirty="0" smtClean="0">
                <a:solidFill>
                  <a:srgbClr val="C00000"/>
                </a:solidFill>
              </a:rPr>
              <a:t>obile</a:t>
            </a:r>
            <a:r>
              <a:rPr lang="en-US" sz="4400" dirty="0" smtClean="0">
                <a:solidFill>
                  <a:srgbClr val="002060"/>
                </a:solidFill>
              </a:rPr>
              <a:t> is huge</a:t>
            </a:r>
            <a:endParaRPr lang="en-US" sz="4400" dirty="0">
              <a:solidFill>
                <a:srgbClr val="00206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90600" y="2568714"/>
            <a:ext cx="617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1 billion active mobile broadband subscriptions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One for every 7 people on earth access web in mobile</a:t>
            </a:r>
          </a:p>
        </p:txBody>
      </p:sp>
      <p:graphicFrame>
        <p:nvGraphicFramePr>
          <p:cNvPr id="9" name="Chart 8"/>
          <p:cNvGraphicFramePr/>
          <p:nvPr>
            <p:extLst>
              <p:ext uri="{D42A27DB-BD31-4B8C-83A1-F6EECF244321}">
                <p14:modId xmlns="" xmlns:p14="http://schemas.microsoft.com/office/powerpoint/2010/main" val="2856046418"/>
              </p:ext>
            </p:extLst>
          </p:nvPr>
        </p:nvGraphicFramePr>
        <p:xfrm>
          <a:off x="1066800" y="3372049"/>
          <a:ext cx="6476999" cy="28763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 rot="16200000">
            <a:off x="-533399" y="4591249"/>
            <a:ext cx="2667000" cy="381000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rgbClr val="002060"/>
                </a:solidFill>
              </a:rPr>
              <a:t>mobile only web users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838200"/>
            <a:ext cx="6781800" cy="780288"/>
          </a:xfrm>
          <a:prstGeom prst="rect">
            <a:avLst/>
          </a:prstGeom>
        </p:spPr>
        <p:txBody>
          <a:bodyPr vert="horz" lIns="0" rIns="0" bIns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What is 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Bootstrap</a:t>
            </a: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?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33400" y="2133600"/>
            <a:ext cx="8077200" cy="37338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A freely available design framework for  </a:t>
            </a:r>
            <a:r>
              <a:rPr lang="en-US" sz="3600" b="1" dirty="0" smtClean="0">
                <a:solidFill>
                  <a:srgbClr val="FF0000"/>
                </a:solidFill>
              </a:rPr>
              <a:t>responsive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/>
              <a:t>websites and web applications.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Based upon </a:t>
            </a:r>
            <a:r>
              <a:rPr lang="en-US" sz="2800" b="1" dirty="0" smtClean="0">
                <a:solidFill>
                  <a:schemeClr val="accent2">
                    <a:lumMod val="75000"/>
                  </a:schemeClr>
                </a:solidFill>
              </a:rPr>
              <a:t>HTML5, CSS and JavaScript</a:t>
            </a:r>
            <a:r>
              <a:rPr lang="en-US" sz="2800" dirty="0" smtClean="0"/>
              <a:t>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Supports all major browsers </a:t>
            </a:r>
            <a:r>
              <a:rPr lang="en-US" sz="2800" b="1" dirty="0" smtClean="0">
                <a:solidFill>
                  <a:srgbClr val="C00000"/>
                </a:solidFill>
              </a:rPr>
              <a:t>(even IE7!).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Released on 2011.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838200"/>
            <a:ext cx="8229600" cy="780288"/>
          </a:xfrm>
          <a:prstGeom prst="rect">
            <a:avLst/>
          </a:prstGeom>
        </p:spPr>
        <p:txBody>
          <a:bodyPr vert="horz" lIns="0" rIns="0" bIns="0" anchor="b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What is </a:t>
            </a:r>
            <a:r>
              <a:rPr lang="en-US" sz="54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Responsive</a:t>
            </a:r>
            <a:r>
              <a:rPr 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 Design?</a:t>
            </a:r>
            <a:endParaRPr lang="en-US" sz="36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1828800"/>
            <a:ext cx="8077200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Responsive web design is about creating web sites which automatically adjust themselves to look good on all devices, from small phones to large desktops.</a:t>
            </a:r>
            <a:endParaRPr lang="en-US" sz="2400" dirty="0"/>
          </a:p>
        </p:txBody>
      </p:sp>
      <p:pic>
        <p:nvPicPr>
          <p:cNvPr id="6" name="Picture 3" descr="C:\Users\Harshit\Desktop\glass_2.5x4.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3511852"/>
            <a:ext cx="5791200" cy="2507948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457200" y="5921514"/>
            <a:ext cx="8249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accent1">
                    <a:lumMod val="75000"/>
                  </a:schemeClr>
                </a:solidFill>
              </a:rPr>
              <a:t>Design is a process for developing solutions that effectively integrate task, </a:t>
            </a:r>
          </a:p>
          <a:p>
            <a:r>
              <a:rPr lang="en-US" sz="2000" i="1" dirty="0" smtClean="0">
                <a:solidFill>
                  <a:schemeClr val="accent1">
                    <a:lumMod val="75000"/>
                  </a:schemeClr>
                </a:solidFill>
              </a:rPr>
              <a:t>context of use, and “user.”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devic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000" y="4648200"/>
            <a:ext cx="3124199" cy="2473324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5943600" cy="780288"/>
          </a:xfrm>
        </p:spPr>
        <p:txBody>
          <a:bodyPr>
            <a:noAutofit/>
          </a:bodyPr>
          <a:lstStyle/>
          <a:p>
            <a:r>
              <a:rPr lang="en-US" sz="4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Why Bootstrap?</a:t>
            </a:r>
            <a:endParaRPr lang="en-US" sz="44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981200"/>
            <a:ext cx="8153400" cy="396240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Most popular responsive web framework at present.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b="1" dirty="0" smtClean="0"/>
              <a:t>Easy to use:</a:t>
            </a:r>
            <a:r>
              <a:rPr lang="en-US" sz="2800" dirty="0" smtClean="0"/>
              <a:t> Anybody with just basic knowledge of HTML and CSS can start using Bootstrap.</a:t>
            </a:r>
            <a:endParaRPr lang="en-US" sz="28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dirty="0" smtClean="0">
                <a:solidFill>
                  <a:srgbClr val="FF0000"/>
                </a:solidFill>
              </a:rPr>
              <a:t>Bootstrap is compatible with all modern browsers .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dirty="0" smtClean="0"/>
              <a:t>Designed for everyone, everywhere.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28600" y="762000"/>
            <a:ext cx="84582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Adding </a:t>
            </a:r>
            <a:r>
              <a:rPr lang="en-US" sz="36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</a:t>
            </a:r>
            <a:r>
              <a:rPr lang="en-US" sz="32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 to Your Web Pages</a:t>
            </a:r>
          </a:p>
        </p:txBody>
      </p:sp>
      <p:sp>
        <p:nvSpPr>
          <p:cNvPr id="4" name="Text Placeholder 5"/>
          <p:cNvSpPr txBox="1">
            <a:spLocks/>
          </p:cNvSpPr>
          <p:nvPr/>
        </p:nvSpPr>
        <p:spPr>
          <a:xfrm>
            <a:off x="228600" y="1524000"/>
            <a:ext cx="8559024" cy="52091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&lt;!DOCTYPE html&gt; </a:t>
            </a: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&lt;html&gt; </a:t>
            </a:r>
            <a:endParaRPr lang="en-US" sz="1600" b="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head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&gt; </a:t>
            </a:r>
          </a:p>
          <a:p>
            <a:pPr>
              <a:spcBef>
                <a:spcPts val="300"/>
              </a:spcBef>
            </a:pP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	&lt;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title&gt;Page Title&lt;/title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&gt;</a:t>
            </a:r>
          </a:p>
          <a:p>
            <a:pPr>
              <a:spcBef>
                <a:spcPts val="300"/>
              </a:spcBef>
            </a:pP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meta name="viewport" content="width=device-width, initial-scale=1"&gt;</a:t>
            </a:r>
            <a:r>
              <a:rPr sz="1600" b="0" dirty="0">
                <a:solidFill>
                  <a:srgbClr val="FF0000"/>
                </a:solidFill>
              </a:rPr>
              <a:t> </a:t>
            </a:r>
          </a:p>
          <a:p>
            <a:pPr>
              <a:spcBef>
                <a:spcPts val="300"/>
              </a:spcBef>
            </a:pP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link rel="stylesheet" href="http://</a:t>
            </a:r>
            <a:r>
              <a:rPr sz="1600" b="0" smtClean="0">
                <a:solidFill>
                  <a:srgbClr val="FF0000"/>
                </a:solidFill>
              </a:rPr>
              <a:t>maxcdn.bootstrapcdn.com/bootstrap/3.3.6/css/bootstrap.min.css</a:t>
            </a:r>
            <a:r>
              <a:rPr sz="1600" b="0">
                <a:solidFill>
                  <a:srgbClr val="FF0000"/>
                </a:solidFill>
              </a:rPr>
              <a:t>"&gt;</a:t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>
                <a:solidFill>
                  <a:srgbClr val="FF0000"/>
                </a:solidFill>
              </a:rPr>
              <a:t/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script src="https://</a:t>
            </a:r>
            <a:r>
              <a:rPr sz="1600" b="0" smtClean="0">
                <a:solidFill>
                  <a:srgbClr val="FF0000"/>
                </a:solidFill>
              </a:rPr>
              <a:t>ajax.googleapis.com/ajax/libs/jquery/1.11.3/jquery.min.js</a:t>
            </a:r>
            <a:r>
              <a:rPr sz="1600" b="0">
                <a:solidFill>
                  <a:srgbClr val="FF0000"/>
                </a:solidFill>
              </a:rPr>
              <a:t>"&gt;&lt;/script&gt;</a:t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>
                <a:solidFill>
                  <a:srgbClr val="FF0000"/>
                </a:solidFill>
              </a:rPr>
              <a:t/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script src="http://</a:t>
            </a:r>
            <a:r>
              <a:rPr sz="1600" b="0" smtClean="0">
                <a:solidFill>
                  <a:srgbClr val="FF0000"/>
                </a:solidFill>
              </a:rPr>
              <a:t>maxcdn.bootstrapcdn.com/bootstrap/3.3.6/js/bootstrap.min.js</a:t>
            </a:r>
            <a:r>
              <a:rPr sz="1600" b="0">
                <a:solidFill>
                  <a:srgbClr val="FF0000"/>
                </a:solidFill>
              </a:rPr>
              <a:t>"&gt;&lt;/script&gt;</a:t>
            </a:r>
          </a:p>
          <a:p>
            <a:pPr>
              <a:spcBef>
                <a:spcPts val="300"/>
              </a:spcBef>
            </a:pP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&lt;/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head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&gt;</a:t>
            </a:r>
          </a:p>
          <a:p>
            <a:pPr>
              <a:spcBef>
                <a:spcPts val="300"/>
              </a:spcBef>
            </a:pPr>
            <a:endParaRPr lang="en-US" sz="1600" b="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&lt;body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&gt; </a:t>
            </a:r>
          </a:p>
          <a:p>
            <a:r>
              <a:rPr sz="1600" b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… </a:t>
            </a:r>
          </a:p>
          <a:p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&lt;/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body&gt;</a:t>
            </a: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&lt;/html&gt;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40386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 Pages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152400" y="2002405"/>
            <a:ext cx="8458200" cy="1274195"/>
          </a:xfr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Inside the </a:t>
            </a: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</a:rPr>
              <a:t>&lt;body&gt; </a:t>
            </a:r>
            <a:r>
              <a:rPr lang="en-US" sz="2400" dirty="0" smtClean="0"/>
              <a:t>tag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Bootstrap requires a containing element to wrap site contents  with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class="</a:t>
            </a:r>
            <a:r>
              <a:rPr lang="en-US" dirty="0" smtClean="0">
                <a:solidFill>
                  <a:srgbClr val="FF0000"/>
                </a:solidFill>
              </a:rPr>
              <a:t>container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"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Text Placeholder 5"/>
          <p:cNvSpPr txBox="1">
            <a:spLocks/>
          </p:cNvSpPr>
          <p:nvPr/>
        </p:nvSpPr>
        <p:spPr>
          <a:xfrm>
            <a:off x="304800" y="3629561"/>
            <a:ext cx="8382000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r>
              <a:rPr b="0">
                <a:solidFill>
                  <a:schemeClr val="accent1">
                    <a:lumMod val="75000"/>
                  </a:schemeClr>
                </a:solidFill>
              </a:rPr>
              <a:t>&lt;div class="</a:t>
            </a:r>
            <a:r>
              <a:rPr b="0" smtClean="0">
                <a:solidFill>
                  <a:srgbClr val="FF0000"/>
                </a:solidFill>
              </a:rPr>
              <a:t>container</a:t>
            </a:r>
            <a:r>
              <a:rPr b="0" smtClean="0">
                <a:solidFill>
                  <a:schemeClr val="accent1">
                    <a:lumMod val="75000"/>
                  </a:schemeClr>
                </a:solidFill>
              </a:rPr>
              <a:t>"&gt;</a:t>
            </a:r>
            <a:r>
              <a:rPr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>
                <a:solidFill>
                  <a:schemeClr val="accent1">
                    <a:lumMod val="75000"/>
                  </a:schemeClr>
                </a:solidFill>
              </a:rPr>
            </a:br>
            <a:r>
              <a:rPr b="0">
                <a:solidFill>
                  <a:schemeClr val="accent1">
                    <a:lumMod val="75000"/>
                  </a:schemeClr>
                </a:solidFill>
              </a:rPr>
              <a:t>  &lt;h1&gt;My First Bootstrap Page&lt;/h1&gt;</a:t>
            </a:r>
            <a:r>
              <a:rPr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>
                <a:solidFill>
                  <a:schemeClr val="accent1">
                    <a:lumMod val="75000"/>
                  </a:schemeClr>
                </a:solidFill>
              </a:rPr>
            </a:br>
            <a:r>
              <a:rPr b="0">
                <a:solidFill>
                  <a:schemeClr val="accent1">
                    <a:lumMod val="75000"/>
                  </a:schemeClr>
                </a:solidFill>
              </a:rPr>
              <a:t>  &lt;p&gt;This is some text.&lt;/p&gt; </a:t>
            </a:r>
            <a:r>
              <a:rPr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>
                <a:solidFill>
                  <a:schemeClr val="accent1">
                    <a:lumMod val="75000"/>
                  </a:schemeClr>
                </a:solidFill>
              </a:rPr>
            </a:br>
            <a:r>
              <a:rPr b="0">
                <a:solidFill>
                  <a:schemeClr val="accent1">
                    <a:lumMod val="75000"/>
                  </a:schemeClr>
                </a:solidFill>
              </a:rPr>
              <a:t>&lt;/div&gt;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304800" y="5481935"/>
            <a:ext cx="83820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82575" indent="-282575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rgbClr val="002060"/>
              </a:buClr>
              <a:buNone/>
            </a:pPr>
            <a:r>
              <a:rPr lang="en-US" sz="2400" dirty="0" smtClean="0">
                <a:solidFill>
                  <a:srgbClr val="002060"/>
                </a:solidFill>
                <a:effectLst/>
              </a:rPr>
              <a:t>Note: 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effectLst/>
              </a:rPr>
              <a:t>Any</a:t>
            </a:r>
            <a:r>
              <a:rPr lang="en-US" sz="2400" dirty="0" smtClean="0">
                <a:effectLst/>
              </a:rPr>
              <a:t>  </a:t>
            </a:r>
            <a:r>
              <a:rPr lang="en-US" sz="2400" dirty="0" smtClean="0">
                <a:solidFill>
                  <a:srgbClr val="002060"/>
                </a:solidFill>
                <a:effectLst/>
              </a:rPr>
              <a:t>valid </a:t>
            </a:r>
            <a:r>
              <a:rPr lang="en-US" sz="2400" dirty="0">
                <a:solidFill>
                  <a:srgbClr val="002060"/>
                </a:solidFill>
                <a:effectLst/>
              </a:rPr>
              <a:t>HTML markup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effectLst/>
              </a:rPr>
              <a:t>can be 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effectLst/>
              </a:rPr>
              <a:t>used inside a page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5"/>
          <p:cNvSpPr txBox="1">
            <a:spLocks/>
          </p:cNvSpPr>
          <p:nvPr/>
        </p:nvSpPr>
        <p:spPr>
          <a:xfrm>
            <a:off x="762000" y="1828800"/>
            <a:ext cx="7543800" cy="14773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spcAft>
                <a:spcPts val="0"/>
              </a:spcAft>
            </a:pP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&lt;div </a:t>
            </a:r>
            <a:r>
              <a:rPr sz="1800" b="0">
                <a:solidFill>
                  <a:srgbClr val="FF0000"/>
                </a:solidFill>
              </a:rPr>
              <a:t>class="row"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&lt;/div&gt;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33400" y="609600"/>
            <a:ext cx="32004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 Grid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295400"/>
            <a:ext cx="6705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Bootstrap's grid system allows up to 12 columns across the page.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 l="1757" t="73958" r="3367" b="19792"/>
          <a:stretch>
            <a:fillRect/>
          </a:stretch>
        </p:blipFill>
        <p:spPr bwMode="auto">
          <a:xfrm>
            <a:off x="304800" y="32766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 Placeholder 5"/>
          <p:cNvSpPr txBox="1">
            <a:spLocks/>
          </p:cNvSpPr>
          <p:nvPr/>
        </p:nvSpPr>
        <p:spPr>
          <a:xfrm>
            <a:off x="762000" y="4267200"/>
            <a:ext cx="75438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spcAft>
                <a:spcPts val="0"/>
              </a:spcAft>
            </a:pP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&lt;div class="row"&gt;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	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class="col-sm-8"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&gt;.col-sm-8&lt;/div&gt; 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&lt;/div&gt;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 l="1757" t="73958" r="3367" b="18750"/>
          <a:stretch>
            <a:fillRect/>
          </a:stretch>
        </p:blipFill>
        <p:spPr bwMode="auto">
          <a:xfrm>
            <a:off x="228600" y="5574830"/>
            <a:ext cx="8534400" cy="597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2315</TotalTime>
  <Words>428</Words>
  <Application>Microsoft Office PowerPoint</Application>
  <PresentationFormat>On-screen Show (4:3)</PresentationFormat>
  <Paragraphs>73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Flow</vt:lpstr>
      <vt:lpstr>Bootstrap</vt:lpstr>
      <vt:lpstr>Slide 2</vt:lpstr>
      <vt:lpstr>mobile only web users</vt:lpstr>
      <vt:lpstr>Slide 4</vt:lpstr>
      <vt:lpstr>Slide 5</vt:lpstr>
      <vt:lpstr>Why Bootstrap?</vt:lpstr>
      <vt:lpstr>Adding Bootstrap to Your Web Pages</vt:lpstr>
      <vt:lpstr>Bootstrap Pages</vt:lpstr>
      <vt:lpstr>Bootstrap Grid</vt:lpstr>
      <vt:lpstr>Bootstrap Nav-bars</vt:lpstr>
      <vt:lpstr>Bootstrap Buttons</vt:lpstr>
      <vt:lpstr>Bootstrap Glyphicons</vt:lpstr>
      <vt:lpstr>Bootstrap Forms</vt:lpstr>
      <vt:lpstr>Slide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dc:creator>Harshit</dc:creator>
  <cp:lastModifiedBy>aimca</cp:lastModifiedBy>
  <cp:revision>398</cp:revision>
  <dcterms:created xsi:type="dcterms:W3CDTF">2013-04-17T08:41:44Z</dcterms:created>
  <dcterms:modified xsi:type="dcterms:W3CDTF">2016-05-05T14:44:35Z</dcterms:modified>
</cp:coreProperties>
</file>

<file path=docProps/thumbnail.jpeg>
</file>